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Manrop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geeksforgeeks.org/stack-data-structure/" TargetMode="External"/><Relationship Id="rId2" Type="http://schemas.openxmlformats.org/officeDocument/2006/relationships/hyperlink" Target="https://www.programiz.com/dsa/stack" TargetMode="External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33951" y="1288137"/>
            <a:ext cx="60488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 Main Salt Lake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947976"/>
            <a:ext cx="30480" cy="1389102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102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Name: Shreyash Lal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283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University Roll: 13030824012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463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Paper Name: Data Structures And Algorithms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644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Paper Code: PCCCS301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824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Dept: CSE(AI &amp; ML)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3005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Sem: 3rd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9186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59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139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17025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Thank You!</a:t>
            </a:r>
            <a:endParaRPr lang="en-US" sz="8900" dirty="0"/>
          </a:p>
        </p:txBody>
      </p:sp>
      <p:sp>
        <p:nvSpPr>
          <p:cNvPr id="5" name="Text 3"/>
          <p:cNvSpPr/>
          <p:nvPr/>
        </p:nvSpPr>
        <p:spPr>
          <a:xfrm>
            <a:off x="793790" y="55748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Stacks: Operations and Applications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Demystifying a Fundamental Data Structure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701" y="512802"/>
            <a:ext cx="4662607" cy="582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a Stack?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2701" y="1468517"/>
            <a:ext cx="13324999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stack is a fundamental linear data structure that follows a specific order in which operations are performed. Think of it like a pile of plates: you can only add a new plate to the top, and you can only remove the topmost plate.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52701" y="2274808"/>
            <a:ext cx="6569273" cy="5924669"/>
          </a:xfrm>
          <a:prstGeom prst="roundRect">
            <a:avLst>
              <a:gd name="adj" fmla="val 2833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846773" y="2468880"/>
            <a:ext cx="233124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LIFO Principle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46773" y="2872026"/>
            <a:ext cx="6181130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ast 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 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irst 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ut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846773" y="3282077"/>
            <a:ext cx="6181130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means the element added most recently is the first one to be removed.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408426" y="2274808"/>
            <a:ext cx="6569273" cy="5924669"/>
          </a:xfrm>
          <a:prstGeom prst="roundRect">
            <a:avLst>
              <a:gd name="adj" fmla="val 2833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02498" y="2468880"/>
            <a:ext cx="233124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Visual</a:t>
            </a:r>
            <a:endParaRPr lang="en-US" sz="18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2498" y="2970014"/>
            <a:ext cx="6181130" cy="422910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602498" y="7408902"/>
            <a:ext cx="6181130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Visualizing the stack as a vertical structure helps in understanding its behavior.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7674" y="343853"/>
            <a:ext cx="3336846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Stack Operations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37674" y="984647"/>
            <a:ext cx="13755052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Stacks have a limited set of operations, ensuring their integrity and adherence to the LIFO principle.</a:t>
            </a:r>
            <a:endParaRPr lang="en-US" sz="950" dirty="0"/>
          </a:p>
        </p:txBody>
      </p:sp>
      <p:sp>
        <p:nvSpPr>
          <p:cNvPr id="4" name="Shape 2"/>
          <p:cNvSpPr/>
          <p:nvPr/>
        </p:nvSpPr>
        <p:spPr>
          <a:xfrm>
            <a:off x="437674" y="1653421"/>
            <a:ext cx="6725007" cy="1285756"/>
          </a:xfrm>
          <a:prstGeom prst="roundRect">
            <a:avLst>
              <a:gd name="adj" fmla="val 5689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437674" y="1638181"/>
            <a:ext cx="6725007" cy="60960"/>
          </a:xfrm>
          <a:prstGeom prst="roundRect">
            <a:avLst>
              <a:gd name="adj" fmla="val 184626"/>
            </a:avLst>
          </a:prstGeom>
          <a:solidFill>
            <a:srgbClr val="FF7047"/>
          </a:solidFill>
          <a:ln/>
        </p:spPr>
      </p:sp>
      <p:sp>
        <p:nvSpPr>
          <p:cNvPr id="6" name="Shape 4"/>
          <p:cNvSpPr/>
          <p:nvPr/>
        </p:nvSpPr>
        <p:spPr>
          <a:xfrm>
            <a:off x="3612594" y="1465898"/>
            <a:ext cx="375047" cy="375047"/>
          </a:xfrm>
          <a:prstGeom prst="roundRect">
            <a:avLst>
              <a:gd name="adj" fmla="val 243809"/>
            </a:avLst>
          </a:prstGeom>
          <a:solidFill>
            <a:srgbClr val="FF7047"/>
          </a:solidFill>
          <a:ln/>
        </p:spPr>
      </p:sp>
      <p:sp>
        <p:nvSpPr>
          <p:cNvPr id="7" name="Text 5"/>
          <p:cNvSpPr/>
          <p:nvPr/>
        </p:nvSpPr>
        <p:spPr>
          <a:xfrm>
            <a:off x="3725108" y="1559600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77929" y="1965960"/>
            <a:ext cx="1563172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Push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77929" y="2286357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Adds an element to the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of the stack.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577929" y="2598896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stack.push(item)</a:t>
            </a:r>
            <a:endParaRPr lang="en-US" sz="950" dirty="0"/>
          </a:p>
        </p:txBody>
      </p:sp>
      <p:sp>
        <p:nvSpPr>
          <p:cNvPr id="11" name="Shape 9"/>
          <p:cNvSpPr/>
          <p:nvPr/>
        </p:nvSpPr>
        <p:spPr>
          <a:xfrm>
            <a:off x="437674" y="3251716"/>
            <a:ext cx="6725007" cy="1285756"/>
          </a:xfrm>
          <a:prstGeom prst="roundRect">
            <a:avLst>
              <a:gd name="adj" fmla="val 5689"/>
            </a:avLst>
          </a:prstGeom>
          <a:solidFill>
            <a:srgbClr val="FFFFFF"/>
          </a:solidFill>
          <a:ln/>
        </p:spPr>
      </p:sp>
      <p:sp>
        <p:nvSpPr>
          <p:cNvPr id="12" name="Shape 10"/>
          <p:cNvSpPr/>
          <p:nvPr/>
        </p:nvSpPr>
        <p:spPr>
          <a:xfrm>
            <a:off x="437674" y="3236476"/>
            <a:ext cx="6725007" cy="60960"/>
          </a:xfrm>
          <a:prstGeom prst="roundRect">
            <a:avLst>
              <a:gd name="adj" fmla="val 184626"/>
            </a:avLst>
          </a:prstGeom>
          <a:solidFill>
            <a:srgbClr val="FF7047"/>
          </a:solidFill>
          <a:ln/>
        </p:spPr>
      </p:sp>
      <p:sp>
        <p:nvSpPr>
          <p:cNvPr id="13" name="Shape 11"/>
          <p:cNvSpPr/>
          <p:nvPr/>
        </p:nvSpPr>
        <p:spPr>
          <a:xfrm>
            <a:off x="3612594" y="3064193"/>
            <a:ext cx="375047" cy="375047"/>
          </a:xfrm>
          <a:prstGeom prst="roundRect">
            <a:avLst>
              <a:gd name="adj" fmla="val 243809"/>
            </a:avLst>
          </a:prstGeom>
          <a:solidFill>
            <a:srgbClr val="FF7047"/>
          </a:solidFill>
          <a:ln/>
        </p:spPr>
      </p:sp>
      <p:sp>
        <p:nvSpPr>
          <p:cNvPr id="14" name="Text 12"/>
          <p:cNvSpPr/>
          <p:nvPr/>
        </p:nvSpPr>
        <p:spPr>
          <a:xfrm>
            <a:off x="3725108" y="3157895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150" dirty="0"/>
          </a:p>
        </p:txBody>
      </p:sp>
      <p:sp>
        <p:nvSpPr>
          <p:cNvPr id="15" name="Text 13"/>
          <p:cNvSpPr/>
          <p:nvPr/>
        </p:nvSpPr>
        <p:spPr>
          <a:xfrm>
            <a:off x="577929" y="3564255"/>
            <a:ext cx="1563172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577929" y="3884652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Removes and returns the element from the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of the stack.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577929" y="4197191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stack.pop()</a:t>
            </a:r>
            <a:endParaRPr lang="en-US" sz="950" dirty="0"/>
          </a:p>
        </p:txBody>
      </p:sp>
      <p:sp>
        <p:nvSpPr>
          <p:cNvPr id="18" name="Shape 16"/>
          <p:cNvSpPr/>
          <p:nvPr/>
        </p:nvSpPr>
        <p:spPr>
          <a:xfrm>
            <a:off x="437674" y="4850011"/>
            <a:ext cx="6725007" cy="1285756"/>
          </a:xfrm>
          <a:prstGeom prst="roundRect">
            <a:avLst>
              <a:gd name="adj" fmla="val 5689"/>
            </a:avLst>
          </a:prstGeom>
          <a:solidFill>
            <a:srgbClr val="FFFFFF"/>
          </a:solidFill>
          <a:ln/>
        </p:spPr>
      </p:sp>
      <p:sp>
        <p:nvSpPr>
          <p:cNvPr id="19" name="Shape 17"/>
          <p:cNvSpPr/>
          <p:nvPr/>
        </p:nvSpPr>
        <p:spPr>
          <a:xfrm>
            <a:off x="437674" y="4834771"/>
            <a:ext cx="6725007" cy="60960"/>
          </a:xfrm>
          <a:prstGeom prst="roundRect">
            <a:avLst>
              <a:gd name="adj" fmla="val 184626"/>
            </a:avLst>
          </a:prstGeom>
          <a:solidFill>
            <a:srgbClr val="FF7047"/>
          </a:solidFill>
          <a:ln/>
        </p:spPr>
      </p:sp>
      <p:sp>
        <p:nvSpPr>
          <p:cNvPr id="20" name="Shape 18"/>
          <p:cNvSpPr/>
          <p:nvPr/>
        </p:nvSpPr>
        <p:spPr>
          <a:xfrm>
            <a:off x="3612594" y="4662488"/>
            <a:ext cx="375047" cy="375047"/>
          </a:xfrm>
          <a:prstGeom prst="roundRect">
            <a:avLst>
              <a:gd name="adj" fmla="val 243809"/>
            </a:avLst>
          </a:prstGeom>
          <a:solidFill>
            <a:srgbClr val="FF7047"/>
          </a:solidFill>
          <a:ln/>
        </p:spPr>
      </p:sp>
      <p:sp>
        <p:nvSpPr>
          <p:cNvPr id="21" name="Text 19"/>
          <p:cNvSpPr/>
          <p:nvPr/>
        </p:nvSpPr>
        <p:spPr>
          <a:xfrm>
            <a:off x="3725108" y="4756190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150" dirty="0"/>
          </a:p>
        </p:txBody>
      </p:sp>
      <p:sp>
        <p:nvSpPr>
          <p:cNvPr id="22" name="Text 20"/>
          <p:cNvSpPr/>
          <p:nvPr/>
        </p:nvSpPr>
        <p:spPr>
          <a:xfrm>
            <a:off x="577929" y="5162550"/>
            <a:ext cx="1563172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Peek / Top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577929" y="5482947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Returns the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element without removing it.</a:t>
            </a:r>
            <a:endParaRPr lang="en-US" sz="950" dirty="0"/>
          </a:p>
        </p:txBody>
      </p:sp>
      <p:sp>
        <p:nvSpPr>
          <p:cNvPr id="24" name="Text 22"/>
          <p:cNvSpPr/>
          <p:nvPr/>
        </p:nvSpPr>
        <p:spPr>
          <a:xfrm>
            <a:off x="577929" y="5795486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stack.peek()</a:t>
            </a:r>
            <a:endParaRPr lang="en-US" sz="950" dirty="0"/>
          </a:p>
        </p:txBody>
      </p:sp>
      <p:sp>
        <p:nvSpPr>
          <p:cNvPr id="25" name="Shape 23"/>
          <p:cNvSpPr/>
          <p:nvPr/>
        </p:nvSpPr>
        <p:spPr>
          <a:xfrm>
            <a:off x="437674" y="6448306"/>
            <a:ext cx="6725007" cy="1285756"/>
          </a:xfrm>
          <a:prstGeom prst="roundRect">
            <a:avLst>
              <a:gd name="adj" fmla="val 5689"/>
            </a:avLst>
          </a:prstGeom>
          <a:solidFill>
            <a:srgbClr val="FFFFFF"/>
          </a:solidFill>
          <a:ln/>
        </p:spPr>
      </p:sp>
      <p:sp>
        <p:nvSpPr>
          <p:cNvPr id="26" name="Shape 24"/>
          <p:cNvSpPr/>
          <p:nvPr/>
        </p:nvSpPr>
        <p:spPr>
          <a:xfrm>
            <a:off x="437674" y="6433066"/>
            <a:ext cx="6725007" cy="60960"/>
          </a:xfrm>
          <a:prstGeom prst="roundRect">
            <a:avLst>
              <a:gd name="adj" fmla="val 184626"/>
            </a:avLst>
          </a:prstGeom>
          <a:solidFill>
            <a:srgbClr val="FF7047"/>
          </a:solidFill>
          <a:ln/>
        </p:spPr>
      </p:sp>
      <p:sp>
        <p:nvSpPr>
          <p:cNvPr id="27" name="Shape 25"/>
          <p:cNvSpPr/>
          <p:nvPr/>
        </p:nvSpPr>
        <p:spPr>
          <a:xfrm>
            <a:off x="3612594" y="6260783"/>
            <a:ext cx="375047" cy="375047"/>
          </a:xfrm>
          <a:prstGeom prst="roundRect">
            <a:avLst>
              <a:gd name="adj" fmla="val 243809"/>
            </a:avLst>
          </a:prstGeom>
          <a:solidFill>
            <a:srgbClr val="FF7047"/>
          </a:solidFill>
          <a:ln/>
        </p:spPr>
      </p:sp>
      <p:sp>
        <p:nvSpPr>
          <p:cNvPr id="28" name="Text 26"/>
          <p:cNvSpPr/>
          <p:nvPr/>
        </p:nvSpPr>
        <p:spPr>
          <a:xfrm>
            <a:off x="3725108" y="6354485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1150" dirty="0"/>
          </a:p>
        </p:txBody>
      </p:sp>
      <p:sp>
        <p:nvSpPr>
          <p:cNvPr id="29" name="Text 27"/>
          <p:cNvSpPr/>
          <p:nvPr/>
        </p:nvSpPr>
        <p:spPr>
          <a:xfrm>
            <a:off x="577929" y="6760845"/>
            <a:ext cx="1563172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isEmpty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577929" y="7081242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Checks if the stack contains any elements (returns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or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false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).</a:t>
            </a:r>
            <a:endParaRPr lang="en-US" sz="950" dirty="0"/>
          </a:p>
        </p:txBody>
      </p:sp>
      <p:sp>
        <p:nvSpPr>
          <p:cNvPr id="31" name="Text 29"/>
          <p:cNvSpPr/>
          <p:nvPr/>
        </p:nvSpPr>
        <p:spPr>
          <a:xfrm>
            <a:off x="577929" y="7393781"/>
            <a:ext cx="644449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stack.isEmpty()</a:t>
            </a:r>
            <a:endParaRPr lang="en-US" sz="950" dirty="0"/>
          </a:p>
        </p:txBody>
      </p:sp>
      <p:pic>
        <p:nvPicPr>
          <p:cNvPr id="3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5339" y="1465898"/>
            <a:ext cx="6725007" cy="67250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94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Stacks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018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Stacks can be implemented using various underlying data structures, each with its own performance characteristics.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19901"/>
            <a:ext cx="13042821" cy="2989183"/>
          </a:xfrm>
          <a:prstGeom prst="roundRect">
            <a:avLst>
              <a:gd name="adj" fmla="val 6829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027521"/>
            <a:ext cx="6513790" cy="2973943"/>
          </a:xfrm>
          <a:prstGeom prst="roundRect">
            <a:avLst>
              <a:gd name="adj" fmla="val 6864"/>
            </a:avLst>
          </a:pr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254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Arrays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3744754"/>
            <a:ext cx="572000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stack can be implemented using a dynamic array. Elements are added and removed from one end (the "top").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4969550"/>
            <a:ext cx="5720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Push: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O(1)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(amortized)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5411748"/>
            <a:ext cx="5720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Pop: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O(1)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315200" y="3027521"/>
            <a:ext cx="6513790" cy="297394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315200" y="3027521"/>
            <a:ext cx="30480" cy="2973943"/>
          </a:xfrm>
          <a:prstGeom prst="roundRect">
            <a:avLst>
              <a:gd name="adj" fmla="val 669768"/>
            </a:avLst>
          </a:prstGeom>
          <a:solidFill>
            <a:srgbClr val="E5562D"/>
          </a:solidFill>
          <a:ln/>
        </p:spPr>
      </p:sp>
      <p:sp>
        <p:nvSpPr>
          <p:cNvPr id="12" name="Text 10"/>
          <p:cNvSpPr/>
          <p:nvPr/>
        </p:nvSpPr>
        <p:spPr>
          <a:xfrm>
            <a:off x="7882176" y="3254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Linked Lists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882176" y="3744754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element is a node, and the "top" of the stack is the head of the linked list.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882176" y="4606647"/>
            <a:ext cx="5720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Push: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O(1)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882176" y="5048845"/>
            <a:ext cx="5720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Pop: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O(1)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26423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Both implementations offer efficient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O(1)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time complexity for core operations, making stacks a fast choice for many applications.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031712" y="4231005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FFFFF"/>
          </a:solidFill>
          <a:ln w="30480">
            <a:solidFill>
              <a:srgbClr val="E5562D"/>
            </a:solidFill>
            <a:prstDash val="solid"/>
          </a:ln>
        </p:spPr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73397" y="4337328"/>
            <a:ext cx="283488" cy="3543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7296"/>
            <a:ext cx="64213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Real-World Applications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897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Stacks are integral to many computing processes, from everyday software to complex algorithms.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07757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3199090"/>
            <a:ext cx="29317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Expression Evaluation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3689509"/>
            <a:ext cx="54156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Used in compilers and interpreters for evaluating arithmetic expressions (e.g., converting infix to postfix notation).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007757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20814" y="3199090"/>
            <a:ext cx="32975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Undo/Redo Functionality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420814" y="3689509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Many applications use stacks to store previous states, allowing users to undo or redo actions.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31844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57720" y="5423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Backtracking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757720" y="5913596"/>
            <a:ext cx="54156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Algorithms that explore multiple paths (like solving mazes or finding solutions in games) use stacks to keep track of previous choices.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5231844"/>
            <a:ext cx="680442" cy="6804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420814" y="5423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Recursion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420814" y="5913596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Recursive function calls implicitly use a call stack to manage function contexts and return addresses.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5663803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Problem: Valid Parentheses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How do we check if a string of parentheses is valid (e.g.,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"()[]{}"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valid, but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"([)]"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not)?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3172" y="2032278"/>
            <a:ext cx="21901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Stack Solution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613172" y="248126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Font typeface="+mj-lt"/>
              <a:buAutoNum type="arabicPeriod" startAt="1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Iterate through the string.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3172" y="282297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Font typeface="+mj-lt"/>
              <a:buAutoNum type="arabicPeriod" startAt="2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If an opening bracket (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(, [, {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 is found,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push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it onto the stack.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13172" y="3164681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Font typeface="+mj-lt"/>
              <a:buAutoNum type="arabicPeriod" startAt="3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If a closing bracket (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), ], }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 is found: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13172" y="3506391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Check if the stack is </a:t>
            </a:r>
            <a:pPr algn="l" lvl="1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empty</a:t>
            </a:r>
            <a:pPr algn="l" lvl="1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or if the top element doesn't match the corresponding opening bracket.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13172" y="412849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If they match, </a:t>
            </a:r>
            <a:pPr algn="l" lvl="1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pop</a:t>
            </a:r>
            <a:pPr algn="l" lvl="1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the top element.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13172" y="4470202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Otherwise, the string is invalid.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613172" y="4811911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Font typeface="+mj-lt"/>
              <a:buAutoNum type="arabicPeriod" startAt="4"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After iterating, if the stack is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empty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the string is valid.</a:t>
            </a:r>
            <a:endParaRPr lang="en-US" sz="13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6537" y="2054185"/>
            <a:ext cx="6488311" cy="64883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46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70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Stacks are intuitive yet powerful. Understanding their behavior is crucial for efficient algorithm design.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8512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878860" y="3927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3927634"/>
            <a:ext cx="469451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LIFO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the defining principle.</a:t>
            </a:r>
            <a:endParaRPr lang="en-US" sz="2650" dirty="0"/>
          </a:p>
        </p:txBody>
      </p:sp>
      <p:sp>
        <p:nvSpPr>
          <p:cNvPr id="7" name="Shape 5"/>
          <p:cNvSpPr/>
          <p:nvPr/>
        </p:nvSpPr>
        <p:spPr>
          <a:xfrm>
            <a:off x="7456884" y="388512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41955" y="3927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927634"/>
            <a:ext cx="564261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Push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Peek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core operations.</a:t>
            </a:r>
            <a:endParaRPr lang="en-US" sz="2650" dirty="0"/>
          </a:p>
        </p:txBody>
      </p:sp>
      <p:sp>
        <p:nvSpPr>
          <p:cNvPr id="10" name="Shape 8"/>
          <p:cNvSpPr/>
          <p:nvPr/>
        </p:nvSpPr>
        <p:spPr>
          <a:xfrm>
            <a:off x="793790" y="523184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78860" y="52743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530906" y="5274350"/>
            <a:ext cx="564249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Efficiently implemented with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linked lists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2650" dirty="0"/>
          </a:p>
        </p:txBody>
      </p:sp>
      <p:sp>
        <p:nvSpPr>
          <p:cNvPr id="13" name="Shape 11"/>
          <p:cNvSpPr/>
          <p:nvPr/>
        </p:nvSpPr>
        <p:spPr>
          <a:xfrm>
            <a:off x="7456884" y="523184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541955" y="52743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8194000" y="5274350"/>
            <a:ext cx="564261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Versatile in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programming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real-world applications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2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2941"/>
            <a:ext cx="77790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Reading &amp; Resources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853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Textbooks: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27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Cormen, T. H., Leiserson, C. E., Rivest, R. L., &amp; Stein, C. (2009). 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Introduction to Algorithms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(3rd ed.). MIT Press.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697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Goodrich, M. T., Tamassia, R., &amp; Goldwasser, M. H. (2014). 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 Structures and Algorithms in Java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(6th ed.). Wiley.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119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Online Resources: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541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GeeksforGeeks - Stack Data Structure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963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Programiz - Stack Data Structure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385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Research Papers: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8073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Knuth, D. E. (1997). 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Art of Computer Programming, Volume 1: Fundamental Algorithms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(3rd ed.). Addison-Wesley Professional.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2025-08-10T18:29:47Z</dcterms:created>
  <dcterms:modified xsi:type="dcterms:W3CDTF">2025-08-10T18:29:47Z</dcterms:modified>
</cp:coreProperties>
</file>